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726" r:id="rId2"/>
    <p:sldId id="2184" r:id="rId3"/>
    <p:sldId id="1226" r:id="rId4"/>
    <p:sldId id="256" r:id="rId5"/>
    <p:sldId id="2179" r:id="rId6"/>
    <p:sldId id="1293" r:id="rId7"/>
    <p:sldId id="1294" r:id="rId8"/>
    <p:sldId id="2169" r:id="rId9"/>
    <p:sldId id="2175" r:id="rId10"/>
    <p:sldId id="2176" r:id="rId11"/>
    <p:sldId id="2177" r:id="rId12"/>
    <p:sldId id="2178" r:id="rId13"/>
    <p:sldId id="2180" r:id="rId14"/>
    <p:sldId id="2166" r:id="rId15"/>
    <p:sldId id="218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7001" autoAdjust="0"/>
    <p:restoredTop sz="94660"/>
  </p:normalViewPr>
  <p:slideViewPr>
    <p:cSldViewPr snapToGrid="0">
      <p:cViewPr varScale="1">
        <p:scale>
          <a:sx n="65" d="100"/>
          <a:sy n="65" d="100"/>
        </p:scale>
        <p:origin x="1004" y="44"/>
      </p:cViewPr>
      <p:guideLst/>
    </p:cSldViewPr>
  </p:slid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AD8F4D-B7A9-47A4-B94C-088625742BEE}" type="datetimeFigureOut">
              <a:rPr lang="en-US" smtClean="0"/>
              <a:t>9/25/2023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C033D3-5084-473C-AC66-2DAB14355DE6}" type="slidenum">
              <a:rPr lang="en-US" smtClean="0"/>
              <a:t>‹#›</a:t>
            </a:fld>
            <a:endParaRPr lang="en-US"/>
          </a:p>
        </p:txBody>
      </p:sp>
    </p:spTree>
    <p:extLst>
      <p:ext uri="{BB962C8B-B14F-4D97-AF65-F5344CB8AC3E}">
        <p14:creationId xmlns:p14="http://schemas.microsoft.com/office/powerpoint/2010/main" val="3638837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01700B3-56D5-4CD0-9DC8-E79C222A1D96}" type="datetime1">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336024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5DED6E-5D55-4976-B823-67B1645B8743}" type="datetime1">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541427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948732-0D0E-44C0-AC0A-3B0C5D26FCE2}" type="datetime1">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439024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75A83C-2473-48B8-974F-D7A62AF3FD20}" type="datetime1">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2967639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D3B34B2-B851-44AD-85AC-B2BEA938E881}" type="datetime1">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797679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8AA0991-E6DF-422A-B88F-4F5949CD97E7}" type="datetime1">
              <a:rPr lang="en-US" smtClean="0"/>
              <a:t>9/25/2023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91574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EC41A41-E9FA-4B22-8610-4AF5B4B85F1A}" type="datetime1">
              <a:rPr lang="en-US" smtClean="0"/>
              <a:t>9/25/2023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814145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E0523DF-C693-4B25-9508-C04906E105F8}" type="datetime1">
              <a:rPr lang="en-US" smtClean="0"/>
              <a:t>9/25/2023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3577638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EA731-CE58-4975-ACCD-1189B7755D49}" type="datetime1">
              <a:rPr lang="en-US" smtClean="0"/>
              <a:t>9/25/2023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2348001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DF7FA62-7233-473D-87D1-BC96ABEC6B47}" type="datetime1">
              <a:rPr lang="en-US" smtClean="0"/>
              <a:t>9/25/2023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2481839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4055F7-6E5F-4658-A3E9-54BE2DA10064}" type="datetime1">
              <a:rPr lang="en-US" smtClean="0"/>
              <a:t>9/25/2023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664727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C09423-E255-4B4C-BFD9-AE9CE400864B}" type="datetime1">
              <a:rPr lang="en-US" smtClean="0"/>
              <a:t>9/25/2023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7C6A6E-F6BB-4697-B856-8A66036D8304}" type="slidenum">
              <a:rPr lang="en-US" smtClean="0"/>
              <a:t>‹#›</a:t>
            </a:fld>
            <a:endParaRPr lang="en-US"/>
          </a:p>
        </p:txBody>
      </p:sp>
    </p:spTree>
    <p:extLst>
      <p:ext uri="{BB962C8B-B14F-4D97-AF65-F5344CB8AC3E}">
        <p14:creationId xmlns:p14="http://schemas.microsoft.com/office/powerpoint/2010/main" val="26615692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gismanual.com/lookup/Land%20Use_1951_1999_Metadata.pdf"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ww.gismanual.com/lookup/Land%20Use_1951_1999_Metadata.pdf"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379" y="365126"/>
            <a:ext cx="11925701" cy="395270"/>
          </a:xfrm>
        </p:spPr>
        <p:txBody>
          <a:bodyPr>
            <a:normAutofit fontScale="90000"/>
          </a:bodyPr>
          <a:lstStyle/>
          <a:p>
            <a:r>
              <a:rPr lang="en-US" dirty="0"/>
              <a:t>Agenda for GEOG260/360 GIS &amp; Land Change Models</a:t>
            </a:r>
          </a:p>
        </p:txBody>
      </p:sp>
      <p:sp>
        <p:nvSpPr>
          <p:cNvPr id="3" name="Content Placeholder 2"/>
          <p:cNvSpPr>
            <a:spLocks noGrp="1"/>
          </p:cNvSpPr>
          <p:nvPr>
            <p:ph idx="1"/>
          </p:nvPr>
        </p:nvSpPr>
        <p:spPr>
          <a:xfrm>
            <a:off x="0" y="760396"/>
            <a:ext cx="12191999" cy="6097604"/>
          </a:xfrm>
        </p:spPr>
        <p:txBody>
          <a:bodyPr>
            <a:normAutofit/>
          </a:bodyPr>
          <a:lstStyle/>
          <a:p>
            <a:pPr marL="0" indent="0">
              <a:buNone/>
            </a:pPr>
            <a:r>
              <a:rPr lang="en-US" dirty="0"/>
              <a:t>September 25</a:t>
            </a:r>
          </a:p>
          <a:p>
            <a:pPr marL="457200" lvl="1" indent="0">
              <a:buNone/>
            </a:pPr>
            <a:r>
              <a:rPr lang="en-US" dirty="0"/>
              <a:t>See grades for Assignment 2</a:t>
            </a:r>
          </a:p>
          <a:p>
            <a:pPr marL="457200" lvl="1" indent="0">
              <a:buNone/>
            </a:pPr>
            <a:r>
              <a:rPr lang="en-US" dirty="0"/>
              <a:t>Discuss Assignment 3, its Rubric, and TOC curves</a:t>
            </a:r>
          </a:p>
          <a:p>
            <a:pPr marL="0" indent="0">
              <a:buNone/>
            </a:pPr>
            <a:r>
              <a:rPr lang="en-US" dirty="0"/>
              <a:t>September 27</a:t>
            </a:r>
          </a:p>
          <a:p>
            <a:pPr marL="457200" lvl="1" indent="0">
              <a:buNone/>
            </a:pPr>
            <a:r>
              <a:rPr lang="en-US" dirty="0"/>
              <a:t>Tanner’s office hours in the Academic Commons are 10:30am-noon for today</a:t>
            </a:r>
          </a:p>
          <a:p>
            <a:pPr marL="457200" lvl="1" indent="0">
              <a:buNone/>
            </a:pPr>
            <a:r>
              <a:rPr lang="en-US" dirty="0"/>
              <a:t>Submit Assignment 3 by 4pm on Canvas</a:t>
            </a:r>
          </a:p>
          <a:p>
            <a:pPr marL="457200" lvl="1" indent="0">
              <a:buNone/>
            </a:pPr>
            <a:r>
              <a:rPr lang="en-US" dirty="0"/>
              <a:t>Get familiar with the Extract module</a:t>
            </a:r>
          </a:p>
          <a:p>
            <a:pPr marL="457200" lvl="1" indent="0">
              <a:buNone/>
            </a:pPr>
            <a:r>
              <a:rPr lang="en-US" dirty="0"/>
              <a:t>Get instructions for Assignment 4</a:t>
            </a:r>
          </a:p>
          <a:p>
            <a:pPr marL="0" indent="0">
              <a:buNone/>
            </a:pPr>
            <a:r>
              <a:rPr lang="en-US" dirty="0"/>
              <a:t>October 2</a:t>
            </a:r>
          </a:p>
          <a:p>
            <a:pPr marL="457200" lvl="1" indent="0">
              <a:buNone/>
            </a:pPr>
            <a:r>
              <a:rPr lang="en-US" dirty="0"/>
              <a:t>Discuss Assignment 4</a:t>
            </a:r>
          </a:p>
          <a:p>
            <a:pPr marL="0" indent="0">
              <a:buNone/>
            </a:pPr>
            <a:r>
              <a:rPr lang="en-US" dirty="0"/>
              <a:t>October 4</a:t>
            </a:r>
          </a:p>
          <a:p>
            <a:pPr marL="457200" lvl="1" indent="0">
              <a:buNone/>
            </a:pPr>
            <a:r>
              <a:rPr lang="en-US" dirty="0"/>
              <a:t>Submit Assignment 4 by 4pm on Canvas</a:t>
            </a:r>
          </a:p>
          <a:p>
            <a:pPr marL="457200" lvl="1" indent="0">
              <a:buNone/>
            </a:pPr>
            <a:r>
              <a:rPr lang="en-US" dirty="0"/>
              <a:t>Get instructions for Assignment 5</a:t>
            </a:r>
          </a:p>
        </p:txBody>
      </p:sp>
      <p:sp>
        <p:nvSpPr>
          <p:cNvPr id="4" name="Slide Number Placeholder 3"/>
          <p:cNvSpPr>
            <a:spLocks noGrp="1"/>
          </p:cNvSpPr>
          <p:nvPr>
            <p:ph type="sldNum" sz="quarter" idx="12"/>
          </p:nvPr>
        </p:nvSpPr>
        <p:spPr/>
        <p:txBody>
          <a:bodyPr/>
          <a:lstStyle/>
          <a:p>
            <a:fld id="{D47C6A6E-F6BB-4697-B856-8A66036D8304}" type="slidenum">
              <a:rPr lang="en-US" smtClean="0"/>
              <a:t>1</a:t>
            </a:fld>
            <a:endParaRPr lang="en-US"/>
          </a:p>
        </p:txBody>
      </p:sp>
    </p:spTree>
    <p:extLst>
      <p:ext uri="{BB962C8B-B14F-4D97-AF65-F5344CB8AC3E}">
        <p14:creationId xmlns:p14="http://schemas.microsoft.com/office/powerpoint/2010/main" val="2317816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3</a:t>
            </a:r>
          </a:p>
        </p:txBody>
      </p:sp>
      <p:sp>
        <p:nvSpPr>
          <p:cNvPr id="4" name="Slide Number Placeholder 3"/>
          <p:cNvSpPr>
            <a:spLocks noGrp="1"/>
          </p:cNvSpPr>
          <p:nvPr>
            <p:ph type="sldNum" sz="quarter" idx="12"/>
          </p:nvPr>
        </p:nvSpPr>
        <p:spPr/>
        <p:txBody>
          <a:bodyPr/>
          <a:lstStyle/>
          <a:p>
            <a:fld id="{D47C6A6E-F6BB-4697-B856-8A66036D8304}" type="slidenum">
              <a:rPr lang="en-US" smtClean="0"/>
              <a:t>10</a:t>
            </a:fld>
            <a:endParaRPr lang="en-US"/>
          </a:p>
        </p:txBody>
      </p:sp>
      <p:pic>
        <p:nvPicPr>
          <p:cNvPr id="3" name="Content Placeholder 2">
            <a:extLst>
              <a:ext uri="{FF2B5EF4-FFF2-40B4-BE49-F238E27FC236}">
                <a16:creationId xmlns:a16="http://schemas.microsoft.com/office/drawing/2014/main" id="{F4C080F1-B72F-44A6-8DD9-E5AFC0872702}"/>
              </a:ext>
            </a:extLst>
          </p:cNvPr>
          <p:cNvPicPr>
            <a:picLocks noGrp="1" noChangeAspect="1"/>
          </p:cNvPicPr>
          <p:nvPr>
            <p:ph idx="1"/>
          </p:nvPr>
        </p:nvPicPr>
        <p:blipFill>
          <a:blip r:embed="rId2"/>
          <a:stretch>
            <a:fillRect/>
          </a:stretch>
        </p:blipFill>
        <p:spPr>
          <a:xfrm>
            <a:off x="661812" y="744538"/>
            <a:ext cx="10868376" cy="6113462"/>
          </a:xfrm>
          <a:prstGeom prst="rect">
            <a:avLst/>
          </a:prstGeom>
        </p:spPr>
      </p:pic>
    </p:spTree>
    <p:extLst>
      <p:ext uri="{BB962C8B-B14F-4D97-AF65-F5344CB8AC3E}">
        <p14:creationId xmlns:p14="http://schemas.microsoft.com/office/powerpoint/2010/main" val="2657150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3</a:t>
            </a:r>
          </a:p>
        </p:txBody>
      </p:sp>
      <p:sp>
        <p:nvSpPr>
          <p:cNvPr id="4" name="Slide Number Placeholder 3"/>
          <p:cNvSpPr>
            <a:spLocks noGrp="1"/>
          </p:cNvSpPr>
          <p:nvPr>
            <p:ph type="sldNum" sz="quarter" idx="12"/>
          </p:nvPr>
        </p:nvSpPr>
        <p:spPr/>
        <p:txBody>
          <a:bodyPr/>
          <a:lstStyle/>
          <a:p>
            <a:fld id="{D47C6A6E-F6BB-4697-B856-8A66036D8304}" type="slidenum">
              <a:rPr lang="en-US" smtClean="0"/>
              <a:t>11</a:t>
            </a:fld>
            <a:endParaRPr lang="en-US"/>
          </a:p>
        </p:txBody>
      </p:sp>
      <p:pic>
        <p:nvPicPr>
          <p:cNvPr id="3" name="Content Placeholder 2">
            <a:extLst>
              <a:ext uri="{FF2B5EF4-FFF2-40B4-BE49-F238E27FC236}">
                <a16:creationId xmlns:a16="http://schemas.microsoft.com/office/drawing/2014/main" id="{25017701-FFE1-4CFC-9942-FC88A98D69D9}"/>
              </a:ext>
            </a:extLst>
          </p:cNvPr>
          <p:cNvPicPr>
            <a:picLocks noGrp="1" noChangeAspect="1"/>
          </p:cNvPicPr>
          <p:nvPr>
            <p:ph idx="1"/>
          </p:nvPr>
        </p:nvPicPr>
        <p:blipFill>
          <a:blip r:embed="rId2"/>
          <a:stretch>
            <a:fillRect/>
          </a:stretch>
        </p:blipFill>
        <p:spPr>
          <a:xfrm>
            <a:off x="661812" y="744538"/>
            <a:ext cx="10868376" cy="6113462"/>
          </a:xfrm>
          <a:prstGeom prst="rect">
            <a:avLst/>
          </a:prstGeom>
        </p:spPr>
      </p:pic>
    </p:spTree>
    <p:extLst>
      <p:ext uri="{BB962C8B-B14F-4D97-AF65-F5344CB8AC3E}">
        <p14:creationId xmlns:p14="http://schemas.microsoft.com/office/powerpoint/2010/main" val="682081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3</a:t>
            </a:r>
          </a:p>
        </p:txBody>
      </p:sp>
      <p:sp>
        <p:nvSpPr>
          <p:cNvPr id="4" name="Slide Number Placeholder 3"/>
          <p:cNvSpPr>
            <a:spLocks noGrp="1"/>
          </p:cNvSpPr>
          <p:nvPr>
            <p:ph type="sldNum" sz="quarter" idx="12"/>
          </p:nvPr>
        </p:nvSpPr>
        <p:spPr/>
        <p:txBody>
          <a:bodyPr/>
          <a:lstStyle/>
          <a:p>
            <a:fld id="{D47C6A6E-F6BB-4697-B856-8A66036D8304}" type="slidenum">
              <a:rPr lang="en-US" smtClean="0"/>
              <a:t>12</a:t>
            </a:fld>
            <a:endParaRPr lang="en-US"/>
          </a:p>
        </p:txBody>
      </p:sp>
      <p:pic>
        <p:nvPicPr>
          <p:cNvPr id="3" name="Content Placeholder 2">
            <a:extLst>
              <a:ext uri="{FF2B5EF4-FFF2-40B4-BE49-F238E27FC236}">
                <a16:creationId xmlns:a16="http://schemas.microsoft.com/office/drawing/2014/main" id="{B719FE08-8FAE-4918-A77D-E6536E77C30B}"/>
              </a:ext>
            </a:extLst>
          </p:cNvPr>
          <p:cNvPicPr>
            <a:picLocks noGrp="1" noChangeAspect="1"/>
          </p:cNvPicPr>
          <p:nvPr>
            <p:ph idx="1"/>
          </p:nvPr>
        </p:nvPicPr>
        <p:blipFill>
          <a:blip r:embed="rId2"/>
          <a:stretch>
            <a:fillRect/>
          </a:stretch>
        </p:blipFill>
        <p:spPr>
          <a:xfrm>
            <a:off x="661812" y="744538"/>
            <a:ext cx="10868376" cy="6113462"/>
          </a:xfrm>
          <a:prstGeom prst="rect">
            <a:avLst/>
          </a:prstGeom>
        </p:spPr>
      </p:pic>
    </p:spTree>
    <p:extLst>
      <p:ext uri="{BB962C8B-B14F-4D97-AF65-F5344CB8AC3E}">
        <p14:creationId xmlns:p14="http://schemas.microsoft.com/office/powerpoint/2010/main" val="37386289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3</a:t>
            </a:r>
          </a:p>
        </p:txBody>
      </p:sp>
      <p:sp>
        <p:nvSpPr>
          <p:cNvPr id="4" name="Slide Number Placeholder 3"/>
          <p:cNvSpPr>
            <a:spLocks noGrp="1"/>
          </p:cNvSpPr>
          <p:nvPr>
            <p:ph type="sldNum" sz="quarter" idx="12"/>
          </p:nvPr>
        </p:nvSpPr>
        <p:spPr/>
        <p:txBody>
          <a:bodyPr/>
          <a:lstStyle/>
          <a:p>
            <a:fld id="{D47C6A6E-F6BB-4697-B856-8A66036D8304}" type="slidenum">
              <a:rPr lang="en-US" smtClean="0"/>
              <a:t>13</a:t>
            </a:fld>
            <a:endParaRPr lang="en-US"/>
          </a:p>
        </p:txBody>
      </p:sp>
      <p:pic>
        <p:nvPicPr>
          <p:cNvPr id="3" name="Content Placeholder 2">
            <a:extLst>
              <a:ext uri="{FF2B5EF4-FFF2-40B4-BE49-F238E27FC236}">
                <a16:creationId xmlns:a16="http://schemas.microsoft.com/office/drawing/2014/main" id="{3ABC93E6-AA23-4246-837C-3589441B7302}"/>
              </a:ext>
            </a:extLst>
          </p:cNvPr>
          <p:cNvPicPr>
            <a:picLocks noGrp="1" noChangeAspect="1"/>
          </p:cNvPicPr>
          <p:nvPr>
            <p:ph idx="1"/>
          </p:nvPr>
        </p:nvPicPr>
        <p:blipFill>
          <a:blip r:embed="rId2"/>
          <a:stretch>
            <a:fillRect/>
          </a:stretch>
        </p:blipFill>
        <p:spPr>
          <a:xfrm>
            <a:off x="661812" y="744538"/>
            <a:ext cx="10868376" cy="6113462"/>
          </a:xfrm>
          <a:prstGeom prst="rect">
            <a:avLst/>
          </a:prstGeom>
        </p:spPr>
      </p:pic>
    </p:spTree>
    <p:extLst>
      <p:ext uri="{BB962C8B-B14F-4D97-AF65-F5344CB8AC3E}">
        <p14:creationId xmlns:p14="http://schemas.microsoft.com/office/powerpoint/2010/main" val="2112782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744"/>
            <a:ext cx="10515600" cy="379513"/>
          </a:xfrm>
        </p:spPr>
        <p:txBody>
          <a:bodyPr>
            <a:normAutofit fontScale="90000"/>
          </a:bodyPr>
          <a:lstStyle/>
          <a:p>
            <a:r>
              <a:rPr lang="en-US" dirty="0"/>
              <a:t>TOC curve for Assignment 3</a:t>
            </a:r>
          </a:p>
        </p:txBody>
      </p:sp>
      <p:pic>
        <p:nvPicPr>
          <p:cNvPr id="6" name="Content Placeholder 5">
            <a:extLst>
              <a:ext uri="{FF2B5EF4-FFF2-40B4-BE49-F238E27FC236}">
                <a16:creationId xmlns:a16="http://schemas.microsoft.com/office/drawing/2014/main" id="{EEE324EA-C775-4A48-8A0F-309B12BF1F6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0451" t="8564" r="1017" b="1262"/>
          <a:stretch/>
        </p:blipFill>
        <p:spPr>
          <a:xfrm>
            <a:off x="1995947" y="591694"/>
            <a:ext cx="8104885" cy="6191385"/>
          </a:xfrm>
        </p:spPr>
      </p:pic>
      <p:sp>
        <p:nvSpPr>
          <p:cNvPr id="4" name="Slide Number Placeholder 3"/>
          <p:cNvSpPr>
            <a:spLocks noGrp="1"/>
          </p:cNvSpPr>
          <p:nvPr>
            <p:ph type="sldNum" sz="quarter" idx="12"/>
          </p:nvPr>
        </p:nvSpPr>
        <p:spPr/>
        <p:txBody>
          <a:bodyPr/>
          <a:lstStyle/>
          <a:p>
            <a:fld id="{D47C6A6E-F6BB-4697-B856-8A66036D8304}" type="slidenum">
              <a:rPr lang="en-US" smtClean="0"/>
              <a:t>14</a:t>
            </a:fld>
            <a:endParaRPr lang="en-US"/>
          </a:p>
        </p:txBody>
      </p:sp>
    </p:spTree>
    <p:extLst>
      <p:ext uri="{BB962C8B-B14F-4D97-AF65-F5344CB8AC3E}">
        <p14:creationId xmlns:p14="http://schemas.microsoft.com/office/powerpoint/2010/main" val="33172936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3</a:t>
            </a:r>
          </a:p>
        </p:txBody>
      </p:sp>
      <p:sp>
        <p:nvSpPr>
          <p:cNvPr id="4" name="Slide Number Placeholder 3"/>
          <p:cNvSpPr>
            <a:spLocks noGrp="1"/>
          </p:cNvSpPr>
          <p:nvPr>
            <p:ph type="sldNum" sz="quarter" idx="12"/>
          </p:nvPr>
        </p:nvSpPr>
        <p:spPr/>
        <p:txBody>
          <a:bodyPr/>
          <a:lstStyle/>
          <a:p>
            <a:fld id="{D47C6A6E-F6BB-4697-B856-8A66036D8304}" type="slidenum">
              <a:rPr lang="en-US" smtClean="0"/>
              <a:t>15</a:t>
            </a:fld>
            <a:endParaRPr lang="en-US"/>
          </a:p>
        </p:txBody>
      </p:sp>
      <p:pic>
        <p:nvPicPr>
          <p:cNvPr id="10" name="Content Placeholder 9">
            <a:extLst>
              <a:ext uri="{FF2B5EF4-FFF2-40B4-BE49-F238E27FC236}">
                <a16:creationId xmlns:a16="http://schemas.microsoft.com/office/drawing/2014/main" id="{64A46BC4-AC3D-41AF-AD77-23AA489B56B7}"/>
              </a:ext>
            </a:extLst>
          </p:cNvPr>
          <p:cNvPicPr>
            <a:picLocks noGrp="1" noChangeAspect="1"/>
          </p:cNvPicPr>
          <p:nvPr>
            <p:ph idx="1"/>
          </p:nvPr>
        </p:nvPicPr>
        <p:blipFill>
          <a:blip r:embed="rId2"/>
          <a:stretch>
            <a:fillRect/>
          </a:stretch>
        </p:blipFill>
        <p:spPr>
          <a:xfrm>
            <a:off x="306393" y="744640"/>
            <a:ext cx="10625484" cy="5976835"/>
          </a:xfrm>
          <a:prstGeom prst="rect">
            <a:avLst/>
          </a:prstGeom>
        </p:spPr>
      </p:pic>
    </p:spTree>
    <p:extLst>
      <p:ext uri="{BB962C8B-B14F-4D97-AF65-F5344CB8AC3E}">
        <p14:creationId xmlns:p14="http://schemas.microsoft.com/office/powerpoint/2010/main" val="1716828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7529CD0-0B03-C7CA-3AF0-69F0DBA91F22}"/>
              </a:ext>
            </a:extLst>
          </p:cNvPr>
          <p:cNvPicPr>
            <a:picLocks noChangeAspect="1"/>
          </p:cNvPicPr>
          <p:nvPr/>
        </p:nvPicPr>
        <p:blipFill>
          <a:blip r:embed="rId2"/>
          <a:stretch>
            <a:fillRect/>
          </a:stretch>
        </p:blipFill>
        <p:spPr>
          <a:xfrm>
            <a:off x="0" y="0"/>
            <a:ext cx="12192000" cy="6825492"/>
          </a:xfrm>
          <a:prstGeom prst="rect">
            <a:avLst/>
          </a:prstGeom>
        </p:spPr>
      </p:pic>
    </p:spTree>
    <p:extLst>
      <p:ext uri="{BB962C8B-B14F-4D97-AF65-F5344CB8AC3E}">
        <p14:creationId xmlns:p14="http://schemas.microsoft.com/office/powerpoint/2010/main" val="1337670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744"/>
            <a:ext cx="10515600" cy="379513"/>
          </a:xfrm>
        </p:spPr>
        <p:txBody>
          <a:bodyPr>
            <a:normAutofit fontScale="90000"/>
          </a:bodyPr>
          <a:lstStyle/>
          <a:p>
            <a:r>
              <a:rPr lang="en-US" dirty="0"/>
              <a:t>Assignment 3</a:t>
            </a:r>
          </a:p>
        </p:txBody>
      </p:sp>
      <p:sp>
        <p:nvSpPr>
          <p:cNvPr id="3" name="Content Placeholder 2"/>
          <p:cNvSpPr>
            <a:spLocks noGrp="1"/>
          </p:cNvSpPr>
          <p:nvPr>
            <p:ph idx="1"/>
          </p:nvPr>
        </p:nvSpPr>
        <p:spPr>
          <a:xfrm>
            <a:off x="0" y="590634"/>
            <a:ext cx="12192000" cy="6267366"/>
          </a:xfrm>
        </p:spPr>
        <p:txBody>
          <a:bodyPr>
            <a:normAutofit fontScale="85000" lnSpcReduction="10000"/>
          </a:bodyPr>
          <a:lstStyle/>
          <a:p>
            <a:pPr marL="0" indent="0">
              <a:buNone/>
            </a:pPr>
            <a:r>
              <a:rPr lang="en-US" dirty="0"/>
              <a:t>Use the maps in ForestOtherBuilt2.zip from Canvas. Perform </a:t>
            </a:r>
            <a:r>
              <a:rPr lang="en-US" dirty="0">
                <a:solidFill>
                  <a:srgbClr val="FF0000"/>
                </a:solidFill>
              </a:rPr>
              <a:t>two</a:t>
            </a:r>
            <a:r>
              <a:rPr lang="en-US" dirty="0"/>
              <a:t> simulations of Geomod that use 1985Built as the Beginning </a:t>
            </a:r>
            <a:r>
              <a:rPr lang="en-US" dirty="0" err="1"/>
              <a:t>landuse</a:t>
            </a:r>
            <a:r>
              <a:rPr lang="en-US" dirty="0"/>
              <a:t> image, Mask01 as mask, 1985 as beginning time, 1999 as ending time, 14 as time step, neighborhood search mode unconstrained, Driver map is 1971landuse21cats01 with weight as 1, do not do environmental impact analysis, and do not output interim time images, make the output name match the name on the first panel. For Run 1, set the quantity to make the simulation match the validation map at 1999. For Run 2, set the quantity for State 1 END to 40456, which is half of State 1 BGN.</a:t>
            </a:r>
          </a:p>
          <a:p>
            <a:pPr marL="0" indent="0">
              <a:buNone/>
            </a:pPr>
            <a:r>
              <a:rPr lang="en-US" dirty="0"/>
              <a:t>For both runs, perform validation by using CROSSTAB with 1985Built, 1999Simulation, 1999Built and mask01. Make an intuitive color palette and edit the legend to describe in words each combination from the CROSSTAB. Report the number of pixels of each category in the CROSSTAB. </a:t>
            </a:r>
          </a:p>
          <a:p>
            <a:pPr marL="0" indent="0">
              <a:buNone/>
            </a:pPr>
            <a:r>
              <a:rPr lang="en-US" dirty="0"/>
              <a:t>Submit one PPTX file that has </a:t>
            </a:r>
            <a:r>
              <a:rPr lang="en-US" dirty="0">
                <a:solidFill>
                  <a:srgbClr val="FF0000"/>
                </a:solidFill>
              </a:rPr>
              <a:t>exactly four slides</a:t>
            </a:r>
            <a:r>
              <a:rPr lang="en-US" dirty="0"/>
              <a:t>. Slide 1 is a title slide with the author(s) name(s). Slide 2 shows the suitability map and validation map for the first run. Slide 3 shows the suitability map and validation map for the second run. On slides 2 and 3, explain the relationship between the number of false alarms and the number of misses for each run. Slide 4 shows and explains the TOC curve on the next slide. State the points where each run would appear on the TOC curve. Interpret the shape of the TOC curve in terms of the 1971landuse categories. Explain what we learn from the slopes of the segments of the curve near the origin, compared to the slopes of the segments of the curve near the upper right corner. Explain the role of stationarity in the interpretation of the TOC curve.</a:t>
            </a:r>
          </a:p>
        </p:txBody>
      </p:sp>
      <p:sp>
        <p:nvSpPr>
          <p:cNvPr id="4" name="Slide Number Placeholder 3"/>
          <p:cNvSpPr>
            <a:spLocks noGrp="1"/>
          </p:cNvSpPr>
          <p:nvPr>
            <p:ph type="sldNum" sz="quarter" idx="12"/>
          </p:nvPr>
        </p:nvSpPr>
        <p:spPr/>
        <p:txBody>
          <a:bodyPr/>
          <a:lstStyle/>
          <a:p>
            <a:fld id="{D47C6A6E-F6BB-4697-B856-8A66036D8304}" type="slidenum">
              <a:rPr lang="en-US" smtClean="0"/>
              <a:t>3</a:t>
            </a:fld>
            <a:endParaRPr lang="en-US"/>
          </a:p>
        </p:txBody>
      </p:sp>
    </p:spTree>
    <p:extLst>
      <p:ext uri="{BB962C8B-B14F-4D97-AF65-F5344CB8AC3E}">
        <p14:creationId xmlns:p14="http://schemas.microsoft.com/office/powerpoint/2010/main" val="3261675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9DDFD43-BD71-C0AF-0725-22434E3DB23C}"/>
              </a:ext>
            </a:extLst>
          </p:cNvPr>
          <p:cNvSpPr>
            <a:spLocks noGrp="1"/>
          </p:cNvSpPr>
          <p:nvPr>
            <p:ph type="subTitle" idx="1"/>
          </p:nvPr>
        </p:nvSpPr>
        <p:spPr>
          <a:xfrm>
            <a:off x="-1" y="150607"/>
            <a:ext cx="12274475" cy="6707393"/>
          </a:xfrm>
        </p:spPr>
        <p:txBody>
          <a:bodyPr>
            <a:normAutofit fontScale="92500" lnSpcReduction="20000"/>
          </a:bodyPr>
          <a:lstStyle/>
          <a:p>
            <a:pPr marL="342900" indent="-342900" algn="l">
              <a:buFont typeface="Wingdings" pitchFamily="2" charset="2"/>
              <a:buChar char="Ø"/>
            </a:pPr>
            <a:r>
              <a:rPr lang="en-US" b="1" dirty="0"/>
              <a:t>Submit exactly one slide with the title and student(s) name(s). </a:t>
            </a:r>
            <a:r>
              <a:rPr lang="en-US" b="1" dirty="0">
                <a:solidFill>
                  <a:srgbClr val="FF0000"/>
                </a:solidFill>
              </a:rPr>
              <a:t>5 points</a:t>
            </a:r>
          </a:p>
          <a:p>
            <a:pPr marL="342900" indent="-342900" algn="l">
              <a:buFont typeface="Wingdings" pitchFamily="2" charset="2"/>
              <a:buChar char="Ø"/>
            </a:pPr>
            <a:endParaRPr lang="en-US" sz="1100" b="1" dirty="0"/>
          </a:p>
          <a:p>
            <a:pPr marL="342900" indent="-342900" algn="l">
              <a:buFont typeface="Wingdings" pitchFamily="2" charset="2"/>
              <a:buChar char="Ø"/>
            </a:pPr>
            <a:r>
              <a:rPr lang="en-US" b="1" dirty="0"/>
              <a:t>Submit exactly one slide that includes the following bullets for the first run. </a:t>
            </a:r>
            <a:r>
              <a:rPr lang="en-US" b="1" dirty="0">
                <a:solidFill>
                  <a:srgbClr val="FF0000"/>
                </a:solidFill>
              </a:rPr>
              <a:t>30 points</a:t>
            </a:r>
          </a:p>
          <a:p>
            <a:pPr marL="800100" lvl="1" indent="-342900" algn="l">
              <a:buFont typeface="Arial" panose="020B0604020202020204" pitchFamily="34" charset="0"/>
              <a:buChar char="•"/>
            </a:pPr>
            <a:r>
              <a:rPr lang="en-US" dirty="0"/>
              <a:t>The validation map with the map title, updated legend, scale bar, and north arrow. </a:t>
            </a:r>
            <a:r>
              <a:rPr lang="en-US" dirty="0">
                <a:solidFill>
                  <a:srgbClr val="FF0000"/>
                </a:solidFill>
              </a:rPr>
              <a:t>10 points</a:t>
            </a:r>
          </a:p>
          <a:p>
            <a:pPr marL="800100" lvl="1" indent="-342900" algn="l">
              <a:buFont typeface="Arial" panose="020B0604020202020204" pitchFamily="34" charset="0"/>
              <a:buChar char="•"/>
            </a:pPr>
            <a:r>
              <a:rPr lang="en-US" dirty="0"/>
              <a:t>The suitability map with the map title, legend, scale bar, and north arrow. </a:t>
            </a:r>
            <a:r>
              <a:rPr lang="en-US" dirty="0">
                <a:solidFill>
                  <a:srgbClr val="FF0000"/>
                </a:solidFill>
              </a:rPr>
              <a:t>10 points</a:t>
            </a:r>
            <a:endParaRPr lang="en-US" dirty="0"/>
          </a:p>
          <a:p>
            <a:pPr marL="800100" lvl="1" indent="-342900" algn="l">
              <a:buFont typeface="Arial" panose="020B0604020202020204" pitchFamily="34" charset="0"/>
              <a:buChar char="•"/>
            </a:pPr>
            <a:r>
              <a:rPr lang="en-US" dirty="0"/>
              <a:t>The report with the number of pixels of each category in the CROSSTAB. </a:t>
            </a:r>
            <a:r>
              <a:rPr lang="en-US" dirty="0">
                <a:solidFill>
                  <a:srgbClr val="FF0000"/>
                </a:solidFill>
              </a:rPr>
              <a:t>5 points</a:t>
            </a:r>
          </a:p>
          <a:p>
            <a:pPr marL="800100" lvl="1" indent="-342900" algn="l">
              <a:buFont typeface="Arial" panose="020B0604020202020204" pitchFamily="34" charset="0"/>
              <a:buChar char="•"/>
            </a:pPr>
            <a:r>
              <a:rPr lang="en-US" dirty="0"/>
              <a:t>The paragraph that explains the relationship between the number of false alarms and the number of misses. </a:t>
            </a:r>
            <a:r>
              <a:rPr lang="en-US" dirty="0">
                <a:solidFill>
                  <a:srgbClr val="FF0000"/>
                </a:solidFill>
              </a:rPr>
              <a:t>5 points</a:t>
            </a:r>
          </a:p>
          <a:p>
            <a:pPr marL="800100" lvl="1" indent="-342900" algn="l">
              <a:buFont typeface="Arial" panose="020B0604020202020204" pitchFamily="34" charset="0"/>
              <a:buChar char="•"/>
            </a:pPr>
            <a:endParaRPr lang="en-US" sz="1100" dirty="0"/>
          </a:p>
          <a:p>
            <a:pPr marL="342900" lvl="1" indent="-342900" algn="l">
              <a:spcBef>
                <a:spcPts val="1000"/>
              </a:spcBef>
              <a:buFont typeface="Wingdings" pitchFamily="2" charset="2"/>
              <a:buChar char="Ø"/>
            </a:pPr>
            <a:r>
              <a:rPr lang="en-US" sz="2400" b="1" dirty="0"/>
              <a:t>Submit exactly one slide that includes the following bullets for the second run. </a:t>
            </a:r>
            <a:r>
              <a:rPr lang="en-US" sz="2400" b="1" dirty="0">
                <a:solidFill>
                  <a:srgbClr val="FF0000"/>
                </a:solidFill>
              </a:rPr>
              <a:t>30 points</a:t>
            </a:r>
          </a:p>
          <a:p>
            <a:pPr marL="800100" lvl="2" indent="-342900" algn="l">
              <a:buFont typeface="Arial" panose="020B0604020202020204" pitchFamily="34" charset="0"/>
              <a:buChar char="•"/>
            </a:pPr>
            <a:r>
              <a:rPr lang="en-US" sz="2100" dirty="0"/>
              <a:t>The validation map with the map title, updated legend, scale bar, and north arrow. </a:t>
            </a:r>
            <a:r>
              <a:rPr lang="en-US" sz="2100" dirty="0">
                <a:solidFill>
                  <a:srgbClr val="FF0000"/>
                </a:solidFill>
              </a:rPr>
              <a:t>10 points</a:t>
            </a:r>
          </a:p>
          <a:p>
            <a:pPr marL="800100" lvl="2" indent="-342900" algn="l">
              <a:buFont typeface="Arial" panose="020B0604020202020204" pitchFamily="34" charset="0"/>
              <a:buChar char="•"/>
            </a:pPr>
            <a:r>
              <a:rPr lang="en-US" sz="2100" dirty="0"/>
              <a:t>The suitability map with the map title, legend, scale bar, and north arrow. </a:t>
            </a:r>
            <a:r>
              <a:rPr lang="en-US" sz="2100" dirty="0">
                <a:solidFill>
                  <a:srgbClr val="FF0000"/>
                </a:solidFill>
              </a:rPr>
              <a:t>10 points</a:t>
            </a:r>
          </a:p>
          <a:p>
            <a:pPr marL="800100" lvl="2" indent="-342900" algn="l">
              <a:buFont typeface="Arial" panose="020B0604020202020204" pitchFamily="34" charset="0"/>
              <a:buChar char="•"/>
            </a:pPr>
            <a:r>
              <a:rPr lang="en-US" sz="2100" dirty="0"/>
              <a:t>The report with the number of pixels of each category in the CROSSTAB. </a:t>
            </a:r>
            <a:r>
              <a:rPr lang="en-US" sz="2100" dirty="0">
                <a:solidFill>
                  <a:srgbClr val="FF0000"/>
                </a:solidFill>
              </a:rPr>
              <a:t>5 points</a:t>
            </a:r>
          </a:p>
          <a:p>
            <a:pPr marL="800100" lvl="2" indent="-342900" algn="l">
              <a:buFont typeface="Arial" panose="020B0604020202020204" pitchFamily="34" charset="0"/>
              <a:buChar char="•"/>
            </a:pPr>
            <a:r>
              <a:rPr lang="en-US" sz="2100" dirty="0"/>
              <a:t>The paragraph that explains the relationship between the number of false alarms and the number of misses. </a:t>
            </a:r>
            <a:r>
              <a:rPr lang="en-US" sz="2100" dirty="0">
                <a:solidFill>
                  <a:srgbClr val="FF0000"/>
                </a:solidFill>
              </a:rPr>
              <a:t>5 points</a:t>
            </a:r>
          </a:p>
          <a:p>
            <a:pPr marL="800100" lvl="2" indent="-342900" algn="l">
              <a:buFont typeface="Arial" panose="020B0604020202020204" pitchFamily="34" charset="0"/>
              <a:buChar char="•"/>
            </a:pPr>
            <a:endParaRPr lang="en-US" dirty="0"/>
          </a:p>
          <a:p>
            <a:pPr marL="350838" lvl="2" indent="-276225" algn="l">
              <a:buFont typeface="Wingdings" pitchFamily="2" charset="2"/>
              <a:buChar char="Ø"/>
            </a:pPr>
            <a:r>
              <a:rPr lang="en-US" sz="2400" b="1" dirty="0"/>
              <a:t>Submit exactly one slide that includes the following bullets. </a:t>
            </a:r>
            <a:r>
              <a:rPr lang="en-US" sz="2400" b="1" dirty="0">
                <a:solidFill>
                  <a:srgbClr val="FF0000"/>
                </a:solidFill>
              </a:rPr>
              <a:t>30 Points</a:t>
            </a:r>
          </a:p>
          <a:p>
            <a:pPr marL="800100" lvl="2" indent="-342900" algn="l">
              <a:buFont typeface="Arial" panose="020B0604020202020204" pitchFamily="34" charset="0"/>
              <a:buChar char="•"/>
            </a:pPr>
            <a:r>
              <a:rPr lang="en-US" sz="2100" dirty="0"/>
              <a:t>The paragraph with the interpretation of the shape of the TOC curve in terms of the 1971 land use categories. </a:t>
            </a:r>
            <a:r>
              <a:rPr lang="en-US" sz="2100" dirty="0">
                <a:solidFill>
                  <a:srgbClr val="FF0000"/>
                </a:solidFill>
              </a:rPr>
              <a:t>10 points</a:t>
            </a:r>
          </a:p>
          <a:p>
            <a:pPr marL="800100" lvl="2" indent="-342900" algn="l">
              <a:buFont typeface="Arial" panose="020B0604020202020204" pitchFamily="34" charset="0"/>
              <a:buChar char="•"/>
            </a:pPr>
            <a:r>
              <a:rPr lang="en-US" sz="2100" dirty="0"/>
              <a:t>The paragraph with the explanation of the differences in slopes between segments of the curve near the origin and near the upper right corner. </a:t>
            </a:r>
            <a:r>
              <a:rPr lang="en-US" sz="2100" dirty="0">
                <a:solidFill>
                  <a:srgbClr val="FF0000"/>
                </a:solidFill>
              </a:rPr>
              <a:t>10 points</a:t>
            </a:r>
          </a:p>
          <a:p>
            <a:pPr marL="800100" lvl="2" indent="-342900" algn="l">
              <a:buFont typeface="Arial" panose="020B0604020202020204" pitchFamily="34" charset="0"/>
              <a:buChar char="•"/>
            </a:pPr>
            <a:r>
              <a:rPr lang="en-US" sz="2100" dirty="0"/>
              <a:t>The paragraph with the explanation of the role of stationarity in the interpretation of the TOC curve. </a:t>
            </a:r>
            <a:r>
              <a:rPr lang="en-US" sz="2100" dirty="0">
                <a:solidFill>
                  <a:srgbClr val="FF0000"/>
                </a:solidFill>
              </a:rPr>
              <a:t>10 points</a:t>
            </a:r>
          </a:p>
          <a:p>
            <a:pPr marL="800100" lvl="2" indent="-342900" algn="l">
              <a:buFont typeface="Arial" panose="020B0604020202020204" pitchFamily="34" charset="0"/>
              <a:buChar char="•"/>
            </a:pPr>
            <a:endParaRPr lang="en-US" dirty="0"/>
          </a:p>
          <a:p>
            <a:pPr marL="350838" lvl="2" indent="-276225" algn="l">
              <a:buFont typeface="Wingdings" pitchFamily="2" charset="2"/>
              <a:buChar char="Ø"/>
            </a:pPr>
            <a:r>
              <a:rPr lang="en-US" sz="2400" b="1" dirty="0"/>
              <a:t>Bonus </a:t>
            </a:r>
            <a:r>
              <a:rPr lang="en-US" sz="2400" b="1">
                <a:solidFill>
                  <a:srgbClr val="FF0000"/>
                </a:solidFill>
              </a:rPr>
              <a:t>5 points</a:t>
            </a:r>
            <a:endParaRPr lang="en-US" sz="2400" b="1" dirty="0">
              <a:solidFill>
                <a:srgbClr val="FF0000"/>
              </a:solidFill>
            </a:endParaRPr>
          </a:p>
        </p:txBody>
      </p:sp>
    </p:spTree>
    <p:extLst>
      <p:ext uri="{BB962C8B-B14F-4D97-AF65-F5344CB8AC3E}">
        <p14:creationId xmlns:p14="http://schemas.microsoft.com/office/powerpoint/2010/main" val="495539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3</a:t>
            </a:r>
          </a:p>
        </p:txBody>
      </p:sp>
      <p:sp>
        <p:nvSpPr>
          <p:cNvPr id="4" name="Slide Number Placeholder 3"/>
          <p:cNvSpPr>
            <a:spLocks noGrp="1"/>
          </p:cNvSpPr>
          <p:nvPr>
            <p:ph type="sldNum" sz="quarter" idx="12"/>
          </p:nvPr>
        </p:nvSpPr>
        <p:spPr/>
        <p:txBody>
          <a:bodyPr/>
          <a:lstStyle/>
          <a:p>
            <a:fld id="{D47C6A6E-F6BB-4697-B856-8A66036D8304}" type="slidenum">
              <a:rPr lang="en-US" smtClean="0"/>
              <a:t>5</a:t>
            </a:fld>
            <a:endParaRPr lang="en-US"/>
          </a:p>
        </p:txBody>
      </p:sp>
      <p:pic>
        <p:nvPicPr>
          <p:cNvPr id="3" name="Content Placeholder 2">
            <a:extLst>
              <a:ext uri="{FF2B5EF4-FFF2-40B4-BE49-F238E27FC236}">
                <a16:creationId xmlns:a16="http://schemas.microsoft.com/office/drawing/2014/main" id="{8F06BF8B-ED91-4B7A-A7A8-AE883DE3380C}"/>
              </a:ext>
            </a:extLst>
          </p:cNvPr>
          <p:cNvPicPr>
            <a:picLocks noGrp="1" noChangeAspect="1"/>
          </p:cNvPicPr>
          <p:nvPr>
            <p:ph idx="1"/>
          </p:nvPr>
        </p:nvPicPr>
        <p:blipFill>
          <a:blip r:embed="rId2"/>
          <a:stretch>
            <a:fillRect/>
          </a:stretch>
        </p:blipFill>
        <p:spPr>
          <a:xfrm>
            <a:off x="661812" y="744538"/>
            <a:ext cx="10868376" cy="6113462"/>
          </a:xfrm>
          <a:prstGeom prst="rect">
            <a:avLst/>
          </a:prstGeom>
        </p:spPr>
      </p:pic>
    </p:spTree>
    <p:extLst>
      <p:ext uri="{BB962C8B-B14F-4D97-AF65-F5344CB8AC3E}">
        <p14:creationId xmlns:p14="http://schemas.microsoft.com/office/powerpoint/2010/main" val="3711085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8125"/>
            <a:ext cx="10515600" cy="529390"/>
          </a:xfrm>
        </p:spPr>
        <p:txBody>
          <a:bodyPr>
            <a:normAutofit fontScale="90000"/>
          </a:bodyPr>
          <a:lstStyle/>
          <a:p>
            <a:r>
              <a:rPr lang="en-US" sz="2400" dirty="0"/>
              <a:t>Definitions for 21 </a:t>
            </a:r>
            <a:r>
              <a:rPr lang="en-US" sz="2400" dirty="0" err="1"/>
              <a:t>landuse</a:t>
            </a:r>
            <a:r>
              <a:rPr lang="en-US" sz="2400" dirty="0"/>
              <a:t> categories of </a:t>
            </a:r>
            <a:r>
              <a:rPr lang="en-US" sz="2400" dirty="0" err="1"/>
              <a:t>MassGIS</a:t>
            </a:r>
            <a:br>
              <a:rPr lang="en-US" sz="2400" dirty="0"/>
            </a:br>
            <a:r>
              <a:rPr lang="en-US" sz="2400" dirty="0">
                <a:hlinkClick r:id="rId2"/>
              </a:rPr>
              <a:t>http://www.gismanual.com/lookup/Land%20Use_1951_1999_Metadata.pdf</a:t>
            </a:r>
            <a:endParaRPr lang="en-US" sz="2400" dirty="0"/>
          </a:p>
        </p:txBody>
      </p:sp>
      <p:sp>
        <p:nvSpPr>
          <p:cNvPr id="4" name="Slide Number Placeholder 3"/>
          <p:cNvSpPr>
            <a:spLocks noGrp="1"/>
          </p:cNvSpPr>
          <p:nvPr>
            <p:ph type="sldNum" sz="quarter" idx="12"/>
          </p:nvPr>
        </p:nvSpPr>
        <p:spPr/>
        <p:txBody>
          <a:bodyPr/>
          <a:lstStyle/>
          <a:p>
            <a:fld id="{D47C6A6E-F6BB-4697-B856-8A66036D8304}" type="slidenum">
              <a:rPr lang="en-US" smtClean="0"/>
              <a:t>6</a:t>
            </a:fld>
            <a:endParaRPr lang="en-US"/>
          </a:p>
        </p:txBody>
      </p:sp>
      <p:pic>
        <p:nvPicPr>
          <p:cNvPr id="6" name="Content Placeholder 5"/>
          <p:cNvPicPr>
            <a:picLocks noGrp="1" noChangeAspect="1"/>
          </p:cNvPicPr>
          <p:nvPr>
            <p:ph idx="1"/>
          </p:nvPr>
        </p:nvPicPr>
        <p:blipFill>
          <a:blip r:embed="rId3"/>
          <a:stretch>
            <a:fillRect/>
          </a:stretch>
        </p:blipFill>
        <p:spPr>
          <a:xfrm>
            <a:off x="325121" y="654367"/>
            <a:ext cx="11028680" cy="6203633"/>
          </a:xfrm>
          <a:prstGeom prst="rect">
            <a:avLst/>
          </a:prstGeom>
        </p:spPr>
      </p:pic>
      <p:sp>
        <p:nvSpPr>
          <p:cNvPr id="5" name="Rectangle 4">
            <a:extLst>
              <a:ext uri="{FF2B5EF4-FFF2-40B4-BE49-F238E27FC236}">
                <a16:creationId xmlns:a16="http://schemas.microsoft.com/office/drawing/2014/main" id="{04365373-2710-4188-A9D8-8BC200956EC6}"/>
              </a:ext>
            </a:extLst>
          </p:cNvPr>
          <p:cNvSpPr/>
          <p:nvPr/>
        </p:nvSpPr>
        <p:spPr>
          <a:xfrm>
            <a:off x="3844413" y="4857135"/>
            <a:ext cx="5771535" cy="365125"/>
          </a:xfrm>
          <a:prstGeom prst="rect">
            <a:avLst/>
          </a:prstGeom>
          <a:noFill/>
          <a:ln w="171450">
            <a:solidFill>
              <a:srgbClr val="FF000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76649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8125"/>
            <a:ext cx="10515600" cy="529390"/>
          </a:xfrm>
        </p:spPr>
        <p:txBody>
          <a:bodyPr>
            <a:normAutofit fontScale="90000"/>
          </a:bodyPr>
          <a:lstStyle/>
          <a:p>
            <a:r>
              <a:rPr lang="en-US" sz="2400" dirty="0"/>
              <a:t>Aandishah asks the meaning of Urban Open </a:t>
            </a:r>
            <a:r>
              <a:rPr lang="en-US" sz="2400" dirty="0">
                <a:hlinkClick r:id="rId2"/>
              </a:rPr>
              <a:t>http://www.gismanual.com/lookup/Land%20Use_1951_1999_Metadata.pdf</a:t>
            </a:r>
            <a:endParaRPr lang="en-US" sz="2400" dirty="0"/>
          </a:p>
        </p:txBody>
      </p:sp>
      <p:pic>
        <p:nvPicPr>
          <p:cNvPr id="5" name="Content Placeholder 4"/>
          <p:cNvPicPr>
            <a:picLocks noGrp="1" noChangeAspect="1"/>
          </p:cNvPicPr>
          <p:nvPr>
            <p:ph idx="1"/>
          </p:nvPr>
        </p:nvPicPr>
        <p:blipFill>
          <a:blip r:embed="rId3"/>
          <a:stretch>
            <a:fillRect/>
          </a:stretch>
        </p:blipFill>
        <p:spPr>
          <a:xfrm>
            <a:off x="290586" y="634941"/>
            <a:ext cx="11063214" cy="6223059"/>
          </a:xfrm>
          <a:prstGeom prst="rect">
            <a:avLst/>
          </a:prstGeom>
        </p:spPr>
      </p:pic>
      <p:sp>
        <p:nvSpPr>
          <p:cNvPr id="4" name="Slide Number Placeholder 3"/>
          <p:cNvSpPr>
            <a:spLocks noGrp="1"/>
          </p:cNvSpPr>
          <p:nvPr>
            <p:ph type="sldNum" sz="quarter" idx="12"/>
          </p:nvPr>
        </p:nvSpPr>
        <p:spPr/>
        <p:txBody>
          <a:bodyPr/>
          <a:lstStyle/>
          <a:p>
            <a:fld id="{D47C6A6E-F6BB-4697-B856-8A66036D8304}" type="slidenum">
              <a:rPr lang="en-US" smtClean="0"/>
              <a:t>7</a:t>
            </a:fld>
            <a:endParaRPr lang="en-US"/>
          </a:p>
        </p:txBody>
      </p:sp>
    </p:spTree>
    <p:extLst>
      <p:ext uri="{BB962C8B-B14F-4D97-AF65-F5344CB8AC3E}">
        <p14:creationId xmlns:p14="http://schemas.microsoft.com/office/powerpoint/2010/main" val="949760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3</a:t>
            </a:r>
          </a:p>
        </p:txBody>
      </p:sp>
      <p:sp>
        <p:nvSpPr>
          <p:cNvPr id="4" name="Slide Number Placeholder 3"/>
          <p:cNvSpPr>
            <a:spLocks noGrp="1"/>
          </p:cNvSpPr>
          <p:nvPr>
            <p:ph type="sldNum" sz="quarter" idx="12"/>
          </p:nvPr>
        </p:nvSpPr>
        <p:spPr/>
        <p:txBody>
          <a:bodyPr/>
          <a:lstStyle/>
          <a:p>
            <a:fld id="{D47C6A6E-F6BB-4697-B856-8A66036D8304}" type="slidenum">
              <a:rPr lang="en-US" smtClean="0"/>
              <a:t>8</a:t>
            </a:fld>
            <a:endParaRPr lang="en-US"/>
          </a:p>
        </p:txBody>
      </p:sp>
      <p:pic>
        <p:nvPicPr>
          <p:cNvPr id="3" name="Content Placeholder 2">
            <a:extLst>
              <a:ext uri="{FF2B5EF4-FFF2-40B4-BE49-F238E27FC236}">
                <a16:creationId xmlns:a16="http://schemas.microsoft.com/office/drawing/2014/main" id="{B61FA6B4-79FF-4545-8884-D67573561FA5}"/>
              </a:ext>
            </a:extLst>
          </p:cNvPr>
          <p:cNvPicPr>
            <a:picLocks noGrp="1" noChangeAspect="1"/>
          </p:cNvPicPr>
          <p:nvPr>
            <p:ph idx="1"/>
          </p:nvPr>
        </p:nvPicPr>
        <p:blipFill>
          <a:blip r:embed="rId2"/>
          <a:stretch>
            <a:fillRect/>
          </a:stretch>
        </p:blipFill>
        <p:spPr>
          <a:xfrm>
            <a:off x="661812" y="744538"/>
            <a:ext cx="10868376" cy="6113462"/>
          </a:xfrm>
          <a:prstGeom prst="rect">
            <a:avLst/>
          </a:prstGeom>
        </p:spPr>
      </p:pic>
    </p:spTree>
    <p:extLst>
      <p:ext uri="{BB962C8B-B14F-4D97-AF65-F5344CB8AC3E}">
        <p14:creationId xmlns:p14="http://schemas.microsoft.com/office/powerpoint/2010/main" val="1767907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3</a:t>
            </a:r>
          </a:p>
        </p:txBody>
      </p:sp>
      <p:sp>
        <p:nvSpPr>
          <p:cNvPr id="4" name="Slide Number Placeholder 3"/>
          <p:cNvSpPr>
            <a:spLocks noGrp="1"/>
          </p:cNvSpPr>
          <p:nvPr>
            <p:ph type="sldNum" sz="quarter" idx="12"/>
          </p:nvPr>
        </p:nvSpPr>
        <p:spPr/>
        <p:txBody>
          <a:bodyPr/>
          <a:lstStyle/>
          <a:p>
            <a:fld id="{D47C6A6E-F6BB-4697-B856-8A66036D8304}" type="slidenum">
              <a:rPr lang="en-US" smtClean="0"/>
              <a:t>9</a:t>
            </a:fld>
            <a:endParaRPr lang="en-US"/>
          </a:p>
        </p:txBody>
      </p:sp>
      <p:pic>
        <p:nvPicPr>
          <p:cNvPr id="3" name="Content Placeholder 2">
            <a:extLst>
              <a:ext uri="{FF2B5EF4-FFF2-40B4-BE49-F238E27FC236}">
                <a16:creationId xmlns:a16="http://schemas.microsoft.com/office/drawing/2014/main" id="{175D3B55-ECA2-40D6-8491-028B7B0669F0}"/>
              </a:ext>
            </a:extLst>
          </p:cNvPr>
          <p:cNvPicPr>
            <a:picLocks noGrp="1" noChangeAspect="1"/>
          </p:cNvPicPr>
          <p:nvPr>
            <p:ph idx="1"/>
          </p:nvPr>
        </p:nvPicPr>
        <p:blipFill>
          <a:blip r:embed="rId2"/>
          <a:stretch>
            <a:fillRect/>
          </a:stretch>
        </p:blipFill>
        <p:spPr>
          <a:xfrm>
            <a:off x="661812" y="744538"/>
            <a:ext cx="10868376" cy="6113462"/>
          </a:xfrm>
          <a:prstGeom prst="rect">
            <a:avLst/>
          </a:prstGeom>
        </p:spPr>
      </p:pic>
    </p:spTree>
    <p:extLst>
      <p:ext uri="{BB962C8B-B14F-4D97-AF65-F5344CB8AC3E}">
        <p14:creationId xmlns:p14="http://schemas.microsoft.com/office/powerpoint/2010/main" val="4247060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3299</TotalTime>
  <Words>786</Words>
  <Application>Microsoft Office PowerPoint</Application>
  <PresentationFormat>Widescreen</PresentationFormat>
  <Paragraphs>62</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Wingdings</vt:lpstr>
      <vt:lpstr>Office Theme</vt:lpstr>
      <vt:lpstr>Agenda for GEOG260/360 GIS &amp; Land Change Models</vt:lpstr>
      <vt:lpstr>PowerPoint Presentation</vt:lpstr>
      <vt:lpstr>Assignment 3</vt:lpstr>
      <vt:lpstr>PowerPoint Presentation</vt:lpstr>
      <vt:lpstr>Assignment 3</vt:lpstr>
      <vt:lpstr>Definitions for 21 landuse categories of MassGIS http://www.gismanual.com/lookup/Land%20Use_1951_1999_Metadata.pdf</vt:lpstr>
      <vt:lpstr>Aandishah asks the meaning of Urban Open http://www.gismanual.com/lookup/Land%20Use_1951_1999_Metadata.pdf</vt:lpstr>
      <vt:lpstr>Assignment 3</vt:lpstr>
      <vt:lpstr>Assignment 3</vt:lpstr>
      <vt:lpstr>Assignment 3</vt:lpstr>
      <vt:lpstr>Assignment 3</vt:lpstr>
      <vt:lpstr>Assignment 3</vt:lpstr>
      <vt:lpstr>Assignment 3</vt:lpstr>
      <vt:lpstr>TOC curve for Assignment 3</vt:lpstr>
      <vt:lpstr>Assignment 3</vt:lpstr>
    </vt:vector>
  </TitlesOfParts>
  <Company>Clark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GEOG260 and GEOG360 GIS &amp; Land Change Models</dc:title>
  <dc:creator>Robert Pontius</dc:creator>
  <cp:lastModifiedBy>Robert Pontius</cp:lastModifiedBy>
  <cp:revision>471</cp:revision>
  <dcterms:created xsi:type="dcterms:W3CDTF">2019-08-14T08:35:27Z</dcterms:created>
  <dcterms:modified xsi:type="dcterms:W3CDTF">2023-09-26T02:15:47Z</dcterms:modified>
</cp:coreProperties>
</file>

<file path=docProps/thumbnail.jpeg>
</file>